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0" r:id="rId6"/>
    <p:sldId id="258" r:id="rId7"/>
    <p:sldId id="261" r:id="rId8"/>
    <p:sldId id="263" r:id="rId9"/>
    <p:sldId id="262" r:id="rId10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389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44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31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43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6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44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41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05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59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0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673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E307-9395-411B-A7A3-5DC77718B7C8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3A55-B56D-4540-8982-BB1E06BB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04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smtClean="0"/>
              <a:t>DIRECTOR OF TREASURIES AND </a:t>
            </a:r>
            <a:r>
              <a:rPr lang="en-IN" sz="3200" dirty="0" smtClean="0"/>
              <a:t>ACCOUNTS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154233" y="2435073"/>
            <a:ext cx="58835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FUNCTIONIONG OF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TREASURY SYSTEM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6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BUDGET AUTHORIZATION PROCEDURE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4559503" y="1020857"/>
            <a:ext cx="2192464" cy="3674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Government BRO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59503" y="2100910"/>
            <a:ext cx="2192464" cy="685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HOD proposals from Departments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59502" y="3442275"/>
            <a:ext cx="2192464" cy="3674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DTA Authorization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46436" y="4430585"/>
            <a:ext cx="2192464" cy="3674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IMPACT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36183" y="4424957"/>
            <a:ext cx="2192464" cy="3674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DDO Bill Submission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46436" y="5515484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IMPACT AUDIT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5515584" y="1547448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515583" y="2949381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499699" y="3933810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5499698" y="4937866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713871" y="4557932"/>
            <a:ext cx="618978" cy="240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398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Technical Details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399" y="1405720"/>
            <a:ext cx="109182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Database  - </a:t>
            </a:r>
            <a:r>
              <a:rPr lang="en-IN" sz="2800" dirty="0" err="1" smtClean="0"/>
              <a:t>Postgrace</a:t>
            </a:r>
            <a:r>
              <a:rPr lang="en-IN" sz="2800" dirty="0" smtClean="0"/>
              <a:t> SQL 9.1</a:t>
            </a:r>
          </a:p>
          <a:p>
            <a:r>
              <a:rPr lang="en-IN" sz="2800" dirty="0" smtClean="0"/>
              <a:t>O.S.	- Ubuntu 12.04 LTS (Linux)</a:t>
            </a:r>
          </a:p>
          <a:p>
            <a:r>
              <a:rPr lang="en-IN" sz="2800" dirty="0" smtClean="0"/>
              <a:t>Front end – PHP 5.3</a:t>
            </a:r>
          </a:p>
          <a:p>
            <a:r>
              <a:rPr lang="en-IN" sz="2800" dirty="0" smtClean="0"/>
              <a:t>Web Server – Apache 2.2</a:t>
            </a:r>
          </a:p>
          <a:p>
            <a:endParaRPr lang="en-IN" sz="2800" dirty="0" smtClean="0"/>
          </a:p>
          <a:p>
            <a:r>
              <a:rPr lang="en-IN" sz="2800" dirty="0" smtClean="0"/>
              <a:t>NET Work  - BSNL VPN over Broad Band – 2 MBPS at Server side and </a:t>
            </a:r>
          </a:p>
          <a:p>
            <a:r>
              <a:rPr lang="en-IN" sz="2800" dirty="0"/>
              <a:t> </a:t>
            </a:r>
            <a:r>
              <a:rPr lang="en-IN" sz="2800" dirty="0" smtClean="0"/>
              <a:t>                                                                         256 2KBPS at Client side</a:t>
            </a:r>
          </a:p>
          <a:p>
            <a:endParaRPr lang="en-IN" sz="2800" dirty="0"/>
          </a:p>
          <a:p>
            <a:r>
              <a:rPr lang="en-IN" sz="2800" dirty="0" smtClean="0"/>
              <a:t>SAN Storage </a:t>
            </a:r>
            <a:r>
              <a:rPr lang="en-IN" sz="2800" dirty="0" err="1" smtClean="0"/>
              <a:t>Utilizatoin</a:t>
            </a:r>
            <a:r>
              <a:rPr lang="en-IN" sz="2800" dirty="0" smtClean="0"/>
              <a:t> – 1.2 Terra Bytes per year approx.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2218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Technical Details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97288" y="832514"/>
            <a:ext cx="719237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 smtClean="0"/>
              <a:t>No of Users :</a:t>
            </a:r>
          </a:p>
          <a:p>
            <a:endParaRPr lang="en-IN" sz="2800" dirty="0" smtClean="0"/>
          </a:p>
          <a:p>
            <a:r>
              <a:rPr lang="en-IN" sz="2800" dirty="0" smtClean="0"/>
              <a:t>IMPACT 	-	  2119</a:t>
            </a:r>
          </a:p>
          <a:p>
            <a:r>
              <a:rPr lang="en-IN" sz="2800" dirty="0" smtClean="0"/>
              <a:t>DDO REQ	-	33706</a:t>
            </a:r>
          </a:p>
          <a:p>
            <a:r>
              <a:rPr lang="en-IN" sz="2800" dirty="0" smtClean="0"/>
              <a:t>BUDGET	-	    340</a:t>
            </a:r>
          </a:p>
          <a:p>
            <a:endParaRPr lang="en-IN" sz="2800" dirty="0" smtClean="0"/>
          </a:p>
          <a:p>
            <a:r>
              <a:rPr lang="en-IN" sz="2800" dirty="0" smtClean="0"/>
              <a:t>No of DDOs	-	33706</a:t>
            </a:r>
          </a:p>
          <a:p>
            <a:endParaRPr lang="en-IN" sz="2800" dirty="0" smtClean="0"/>
          </a:p>
          <a:p>
            <a:r>
              <a:rPr lang="en-IN" sz="2800" dirty="0" smtClean="0"/>
              <a:t>Total No of </a:t>
            </a:r>
            <a:r>
              <a:rPr lang="en-IN" sz="2800" dirty="0" err="1" smtClean="0"/>
              <a:t>challans</a:t>
            </a:r>
            <a:r>
              <a:rPr lang="en-IN" sz="2800" dirty="0" smtClean="0"/>
              <a:t>  -  32,71,329  (2015-16)</a:t>
            </a:r>
          </a:p>
          <a:p>
            <a:r>
              <a:rPr lang="en-IN" sz="2800" dirty="0" smtClean="0"/>
              <a:t>Receipt Amount	   -  93245.00 Crores</a:t>
            </a:r>
          </a:p>
          <a:p>
            <a:endParaRPr lang="en-IN" sz="2800" dirty="0"/>
          </a:p>
          <a:p>
            <a:r>
              <a:rPr lang="en-IN" sz="2800" dirty="0" smtClean="0"/>
              <a:t>Total No of Bills 	 -  15,84,367 (2015-16)</a:t>
            </a:r>
          </a:p>
          <a:p>
            <a:r>
              <a:rPr lang="en-IN" sz="2800" dirty="0" smtClean="0"/>
              <a:t>Payment Amount	 -   127175.00 Crores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6096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IMPACT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3249310" y="1020857"/>
            <a:ext cx="2192464" cy="3674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Generating Trans ID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49310" y="2100910"/>
            <a:ext cx="2192464" cy="685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Audit 1</a:t>
            </a:r>
            <a:r>
              <a:rPr lang="en-IN" baseline="30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Level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49310" y="4847777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Generation of</a:t>
            </a:r>
          </a:p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Bank List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205391" y="1547448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205390" y="2949381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33424" y="3449417"/>
            <a:ext cx="2192464" cy="685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Audit 2</a:t>
            </a:r>
            <a:r>
              <a:rPr lang="en-IN" baseline="30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nd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Level 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4189504" y="4338925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848296" y="3628845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Sent to Bank for payment for crediting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9810" y="3713190"/>
            <a:ext cx="1514805" cy="16417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Bill Returned to DDO if found Omissions / Rectifications</a:t>
            </a:r>
            <a:endParaRPr lang="en-US" dirty="0"/>
          </a:p>
        </p:txBody>
      </p:sp>
      <p:sp>
        <p:nvSpPr>
          <p:cNvPr id="22" name="Left Arrow 21"/>
          <p:cNvSpPr/>
          <p:nvPr/>
        </p:nvSpPr>
        <p:spPr>
          <a:xfrm>
            <a:off x="1911313" y="4321691"/>
            <a:ext cx="1414507" cy="320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Bent-Up Arrow 22"/>
          <p:cNvSpPr/>
          <p:nvPr/>
        </p:nvSpPr>
        <p:spPr>
          <a:xfrm>
            <a:off x="5617372" y="4674998"/>
            <a:ext cx="2588455" cy="67997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249309" y="6141493"/>
            <a:ext cx="2192464" cy="640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Scroll Rounding </a:t>
            </a:r>
            <a:endParaRPr lang="en-US" dirty="0"/>
          </a:p>
        </p:txBody>
      </p:sp>
      <p:sp>
        <p:nvSpPr>
          <p:cNvPr id="27" name="Bent-Up Arrow 26"/>
          <p:cNvSpPr/>
          <p:nvPr/>
        </p:nvSpPr>
        <p:spPr>
          <a:xfrm rot="16200000" flipH="1">
            <a:off x="6575579" y="4532553"/>
            <a:ext cx="1444447" cy="2895076"/>
          </a:xfrm>
          <a:prstGeom prst="bentUpArrow">
            <a:avLst>
              <a:gd name="adj1" fmla="val 13662"/>
              <a:gd name="adj2" fmla="val 21610"/>
              <a:gd name="adj3" fmla="val 347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539180" y="3494980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Consolidation of Monthly Accounts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549024" y="2100910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 sent to AG</a:t>
            </a:r>
            <a:endParaRPr lang="en-US" dirty="0"/>
          </a:p>
        </p:txBody>
      </p:sp>
      <p:sp>
        <p:nvSpPr>
          <p:cNvPr id="31" name="Bent-Up Arrow 30"/>
          <p:cNvSpPr/>
          <p:nvPr/>
        </p:nvSpPr>
        <p:spPr>
          <a:xfrm>
            <a:off x="7161843" y="5727535"/>
            <a:ext cx="3770013" cy="76439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 rot="5400000">
            <a:off x="9842806" y="5118720"/>
            <a:ext cx="1748627" cy="4567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4221265" y="5758404"/>
            <a:ext cx="282494" cy="3654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10604312" y="2999447"/>
            <a:ext cx="286603" cy="4406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84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9687" y="1007209"/>
            <a:ext cx="2523698" cy="7533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 Receipts /              e-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272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err="1" smtClean="0"/>
              <a:t>Challan</a:t>
            </a:r>
            <a:r>
              <a:rPr lang="en-IN" sz="3200" b="1" dirty="0" smtClean="0"/>
              <a:t> Generation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IMPACT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674458" y="2368373"/>
            <a:ext cx="2359920" cy="732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Generation of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 at Treasury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66161" y="3682934"/>
            <a:ext cx="2250736" cy="621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sent to Bank for Remittance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01336" y="4889569"/>
            <a:ext cx="2389054" cy="8561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Details of the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will be sent to Treasury through Scroll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37649" y="4906887"/>
            <a:ext cx="2316702" cy="8723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Acceptance of remitted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by Treasury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92682" y="4852295"/>
            <a:ext cx="2402571" cy="9802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scroll rounding of Receipts and Payments Day Book is closed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81318" y="3260897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Consolidation of Monthly Accounts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91024" y="1329815"/>
            <a:ext cx="2192464" cy="8439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 sent to AG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650455" y="1861291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664102" y="3174078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650454" y="4416197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3903259" y="5172501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459071" y="5147040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7096839" y="2350915"/>
            <a:ext cx="362232" cy="7328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-Up Arrow 20"/>
          <p:cNvSpPr/>
          <p:nvPr/>
        </p:nvSpPr>
        <p:spPr>
          <a:xfrm rot="16200000">
            <a:off x="8749764" y="3760563"/>
            <a:ext cx="1108188" cy="67997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74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9686" y="942536"/>
            <a:ext cx="2291687" cy="6193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Entering of Pension Details at DTO level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272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err="1" smtClean="0"/>
              <a:t>Challan</a:t>
            </a:r>
            <a:r>
              <a:rPr lang="en-IN" sz="3200" b="1" dirty="0" smtClean="0"/>
              <a:t> Generation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PENSION PAYMENT SYSTEM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420503" y="2230303"/>
            <a:ext cx="2400870" cy="1231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Entering of Family Details + Gratuity + Commutation of Pension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95570" y="4151405"/>
            <a:ext cx="2250736" cy="7290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Entering of PPO details at STO level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38641" y="5586445"/>
            <a:ext cx="2389054" cy="8561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Verification of PPO in comparison to data entered at DTO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0730" y="5500574"/>
            <a:ext cx="2377194" cy="11514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Pensioner Life Certificate and Bank Particulars are entered at Sub Treasury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002115" y="5637054"/>
            <a:ext cx="2402571" cy="9802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Month pay bank report is generated and sent to bank for encashment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595863" y="1698355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564928" y="3574844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568565" y="5064476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090665" y="5843916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882152" y="5822615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40437" y="1518643"/>
            <a:ext cx="3217462" cy="1034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IV GPF Module is maintained at District Treasury only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273421" y="3153464"/>
            <a:ext cx="3217462" cy="1034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Employees working in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Foreing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Services details are remitted through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711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272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err="1" smtClean="0"/>
              <a:t>Challan</a:t>
            </a:r>
            <a:r>
              <a:rPr lang="en-IN" sz="3200" b="1" dirty="0" smtClean="0"/>
              <a:t> Generation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CLASS IV GPF MODULE </a:t>
            </a:r>
            <a:endParaRPr lang="en-US" sz="3200" b="1" dirty="0"/>
          </a:p>
        </p:txBody>
      </p:sp>
      <p:sp>
        <p:nvSpPr>
          <p:cNvPr id="22" name="Rectangle 21"/>
          <p:cNvSpPr/>
          <p:nvPr/>
        </p:nvSpPr>
        <p:spPr>
          <a:xfrm>
            <a:off x="1409130" y="1517802"/>
            <a:ext cx="3217462" cy="1034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IV GPF Module is maintained at District Treasury only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510352" y="3251067"/>
            <a:ext cx="3217462" cy="1034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Employees working in Foreign Services details are remitted through </a:t>
            </a:r>
            <a:r>
              <a:rPr lang="en-IN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challan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510352" y="5175401"/>
            <a:ext cx="3217462" cy="1198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Monthly Receipts and Payments check list is generated and validated with reference to schedules and vouchers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784376" y="5358196"/>
            <a:ext cx="1790131" cy="832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Consolidation of Annual data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631069" y="5358196"/>
            <a:ext cx="1790131" cy="832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Generation of Class IV Slips</a:t>
            </a:r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2737558" y="2682414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2762885" y="4512349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858602" y="5603854"/>
            <a:ext cx="775083" cy="373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7725198" y="5603854"/>
            <a:ext cx="775083" cy="373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45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9686" y="900332"/>
            <a:ext cx="2291687" cy="6193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Issuing of PPAN to </a:t>
            </a:r>
          </a:p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CPS Subscriber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272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err="1" smtClean="0"/>
              <a:t>Challan</a:t>
            </a:r>
            <a:r>
              <a:rPr lang="en-IN" sz="3200" b="1" dirty="0" smtClean="0"/>
              <a:t> Generation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CONTRIBUTION PENSION SYSTEM (CPS)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420503" y="2188099"/>
            <a:ext cx="2400870" cy="1231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Mapping of PPAN with the PRAN Number issued by NSDL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95569" y="4109201"/>
            <a:ext cx="2325803" cy="82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Capturing of Employee Contribution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38641" y="5544241"/>
            <a:ext cx="2389054" cy="8561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Adding of Matching Government Contribution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0730" y="5458370"/>
            <a:ext cx="2377194" cy="11514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Uploading the Text File to the NSDL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002115" y="5458370"/>
            <a:ext cx="2402571" cy="9802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Completing the process of Fund Transfer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595863" y="1656151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564928" y="3532640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568565" y="5022272"/>
            <a:ext cx="280303" cy="436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090665" y="5801712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882152" y="5780411"/>
            <a:ext cx="1007094" cy="3411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9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318</Words>
  <Application>Microsoft Office PowerPoint</Application>
  <PresentationFormat>Custom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CFMSUSER</dc:creator>
  <cp:lastModifiedBy>DTA TS</cp:lastModifiedBy>
  <cp:revision>34</cp:revision>
  <cp:lastPrinted>2016-08-20T08:57:12Z</cp:lastPrinted>
  <dcterms:created xsi:type="dcterms:W3CDTF">2016-08-20T07:32:05Z</dcterms:created>
  <dcterms:modified xsi:type="dcterms:W3CDTF">2017-07-04T08:25:24Z</dcterms:modified>
</cp:coreProperties>
</file>